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B9"/>
    <a:srgbClr val="0062B8"/>
    <a:srgbClr val="006268"/>
    <a:srgbClr val="006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348"/>
    <p:restoredTop sz="96327"/>
  </p:normalViewPr>
  <p:slideViewPr>
    <p:cSldViewPr snapToGrid="0" snapToObjects="1" showGuides="1">
      <p:cViewPr varScale="1">
        <p:scale>
          <a:sx n="117" d="100"/>
          <a:sy n="117" d="100"/>
        </p:scale>
        <p:origin x="-12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97625-EC32-41F2-917D-4477F3801B0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E1A6E05-0FA6-4F09-A249-699551ABB5A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24 Medicines Management Pharmacy Technicians (some split role)</a:t>
          </a:r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dirty="0"/>
        </a:p>
      </dgm:t>
    </dgm:pt>
    <dgm:pt modelId="{40A63CF5-2E2B-431F-AEE7-BE49E67D9BB4}" type="parTrans" cxnId="{EF28939B-F8CA-49DE-9036-DAD98AD0234A}">
      <dgm:prSet/>
      <dgm:spPr/>
      <dgm:t>
        <a:bodyPr/>
        <a:lstStyle/>
        <a:p>
          <a:endParaRPr lang="en-GB"/>
        </a:p>
      </dgm:t>
    </dgm:pt>
    <dgm:pt modelId="{A25C8347-FC0B-4AF9-895D-9B8CBD643A07}" type="sibTrans" cxnId="{EF28939B-F8CA-49DE-9036-DAD98AD0234A}">
      <dgm:prSet/>
      <dgm:spPr/>
      <dgm:t>
        <a:bodyPr/>
        <a:lstStyle/>
        <a:p>
          <a:endParaRPr lang="en-GB"/>
        </a:p>
      </dgm:t>
    </dgm:pt>
    <dgm:pt modelId="{8703CC39-FA49-4DA4-9496-66426DDFC9F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 smtClean="0"/>
            <a:t>38 registered Pharmacy Technicians </a:t>
          </a:r>
        </a:p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dirty="0"/>
        </a:p>
      </dgm:t>
    </dgm:pt>
    <dgm:pt modelId="{2036E247-570B-4E16-911D-2B119BADB18E}" type="parTrans" cxnId="{2D888500-8C07-4DE7-B32B-80641A375465}">
      <dgm:prSet/>
      <dgm:spPr/>
      <dgm:t>
        <a:bodyPr/>
        <a:lstStyle/>
        <a:p>
          <a:endParaRPr lang="en-GB"/>
        </a:p>
      </dgm:t>
    </dgm:pt>
    <dgm:pt modelId="{E6DD06EF-402D-4B4D-A7A7-E05FCDBC5170}" type="sibTrans" cxnId="{2D888500-8C07-4DE7-B32B-80641A375465}">
      <dgm:prSet/>
      <dgm:spPr/>
      <dgm:t>
        <a:bodyPr/>
        <a:lstStyle/>
        <a:p>
          <a:endParaRPr lang="en-GB"/>
        </a:p>
      </dgm:t>
    </dgm:pt>
    <dgm:pt modelId="{76A74538-864E-4C27-82E5-B267DDB36792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In-house Medicines Management and Patient Counselling courses</a:t>
          </a:r>
        </a:p>
        <a:p>
          <a:pPr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B6067ED7-D2BB-4492-A4CD-6B1AB263F281}" type="parTrans" cxnId="{952C5134-51A1-484C-AC8D-1F745CF4AE46}">
      <dgm:prSet/>
      <dgm:spPr/>
      <dgm:t>
        <a:bodyPr/>
        <a:lstStyle/>
        <a:p>
          <a:endParaRPr lang="en-GB"/>
        </a:p>
      </dgm:t>
    </dgm:pt>
    <dgm:pt modelId="{57CE8CAB-0149-4B94-9463-5E93C85676E8}" type="sibTrans" cxnId="{952C5134-51A1-484C-AC8D-1F745CF4AE46}">
      <dgm:prSet/>
      <dgm:spPr/>
      <dgm:t>
        <a:bodyPr/>
        <a:lstStyle/>
        <a:p>
          <a:endParaRPr lang="en-GB"/>
        </a:p>
      </dgm:t>
    </dgm:pt>
    <dgm:pt modelId="{A5075119-F77E-4D19-8F2B-DFF9FCBE0FEE}">
      <dgm:prSet/>
      <dgm:spPr/>
      <dgm:t>
        <a:bodyPr/>
        <a:lstStyle/>
        <a:p>
          <a:pPr rtl="0"/>
          <a:r>
            <a:rPr lang="en-GB" dirty="0" smtClean="0"/>
            <a:t>Education and Training Specialist Technician</a:t>
          </a:r>
          <a:endParaRPr lang="en-GB" dirty="0"/>
        </a:p>
      </dgm:t>
    </dgm:pt>
    <dgm:pt modelId="{D1DBFF63-407B-435E-89B1-B880206A4D91}" type="parTrans" cxnId="{C4EC6E7A-58E3-46B9-B12E-C1C16A02FBE0}">
      <dgm:prSet/>
      <dgm:spPr/>
      <dgm:t>
        <a:bodyPr/>
        <a:lstStyle/>
        <a:p>
          <a:endParaRPr lang="en-GB"/>
        </a:p>
      </dgm:t>
    </dgm:pt>
    <dgm:pt modelId="{59EBB29B-F575-4D33-920C-19C67139CA8F}" type="sibTrans" cxnId="{C4EC6E7A-58E3-46B9-B12E-C1C16A02FBE0}">
      <dgm:prSet/>
      <dgm:spPr/>
      <dgm:t>
        <a:bodyPr/>
        <a:lstStyle/>
        <a:p>
          <a:endParaRPr lang="en-GB"/>
        </a:p>
      </dgm:t>
    </dgm:pt>
    <dgm:pt modelId="{63C0B6AA-EB5A-4258-94E2-DD5D9B098E91}">
      <dgm:prSet/>
      <dgm:spPr/>
      <dgm:t>
        <a:bodyPr/>
        <a:lstStyle/>
        <a:p>
          <a:pPr rtl="0"/>
          <a:r>
            <a:rPr lang="en-GB" dirty="0" smtClean="0"/>
            <a:t>Specialist/lead roles including:</a:t>
          </a:r>
          <a:endParaRPr lang="en-GB" dirty="0"/>
        </a:p>
      </dgm:t>
    </dgm:pt>
    <dgm:pt modelId="{2E29DA1F-AD2B-4C60-860D-58CC0B5F2D3D}" type="parTrans" cxnId="{3DB4352F-47CE-4520-B030-79F9DD7421CD}">
      <dgm:prSet/>
      <dgm:spPr/>
      <dgm:t>
        <a:bodyPr/>
        <a:lstStyle/>
        <a:p>
          <a:endParaRPr lang="en-GB"/>
        </a:p>
      </dgm:t>
    </dgm:pt>
    <dgm:pt modelId="{F83FBB16-6C5F-4B38-BA52-ED825325BFE3}" type="sibTrans" cxnId="{3DB4352F-47CE-4520-B030-79F9DD7421CD}">
      <dgm:prSet/>
      <dgm:spPr/>
      <dgm:t>
        <a:bodyPr/>
        <a:lstStyle/>
        <a:p>
          <a:endParaRPr lang="en-GB"/>
        </a:p>
      </dgm:t>
    </dgm:pt>
    <dgm:pt modelId="{FFB2EC0E-F959-4919-9294-3A56B35CF5B1}">
      <dgm:prSet/>
      <dgm:spPr/>
      <dgm:t>
        <a:bodyPr/>
        <a:lstStyle/>
        <a:p>
          <a:pPr rtl="0"/>
          <a:r>
            <a:rPr lang="en-GB" dirty="0" smtClean="0"/>
            <a:t>-Clinical Trails</a:t>
          </a:r>
        </a:p>
        <a:p>
          <a:pPr rtl="0"/>
          <a:r>
            <a:rPr lang="en-GB" dirty="0" smtClean="0"/>
            <a:t>-Aseptics</a:t>
          </a:r>
        </a:p>
        <a:p>
          <a:pPr rtl="0"/>
          <a:r>
            <a:rPr lang="en-GB" dirty="0" smtClean="0"/>
            <a:t>-Procurement</a:t>
          </a:r>
          <a:endParaRPr lang="en-GB" dirty="0"/>
        </a:p>
      </dgm:t>
    </dgm:pt>
    <dgm:pt modelId="{266FFACD-1FF6-4A83-964E-512A5353B341}" type="parTrans" cxnId="{D5B0C57A-1C09-495B-8731-3FC4B7D6C781}">
      <dgm:prSet/>
      <dgm:spPr/>
      <dgm:t>
        <a:bodyPr/>
        <a:lstStyle/>
        <a:p>
          <a:endParaRPr lang="en-GB"/>
        </a:p>
      </dgm:t>
    </dgm:pt>
    <dgm:pt modelId="{7965EBD1-7FA0-4DF8-ABC0-A11FDF6B8BA1}" type="sibTrans" cxnId="{D5B0C57A-1C09-495B-8731-3FC4B7D6C781}">
      <dgm:prSet/>
      <dgm:spPr/>
      <dgm:t>
        <a:bodyPr/>
        <a:lstStyle/>
        <a:p>
          <a:endParaRPr lang="en-GB"/>
        </a:p>
      </dgm:t>
    </dgm:pt>
    <dgm:pt modelId="{98568F3A-2FD3-41CD-ADB3-623AC93085F7}">
      <dgm:prSet/>
      <dgm:spPr/>
      <dgm:t>
        <a:bodyPr/>
        <a:lstStyle/>
        <a:p>
          <a:pPr rtl="0"/>
          <a:r>
            <a:rPr lang="en-GB" dirty="0" smtClean="0"/>
            <a:t>-Medicines </a:t>
          </a:r>
        </a:p>
        <a:p>
          <a:pPr rtl="0"/>
          <a:r>
            <a:rPr lang="en-GB" dirty="0" smtClean="0"/>
            <a:t>Management</a:t>
          </a:r>
        </a:p>
        <a:p>
          <a:pPr rtl="0"/>
          <a:r>
            <a:rPr lang="en-GB" dirty="0" smtClean="0"/>
            <a:t>-Patient Safety</a:t>
          </a:r>
        </a:p>
        <a:p>
          <a:pPr rtl="0"/>
          <a:r>
            <a:rPr lang="en-GB" dirty="0" smtClean="0"/>
            <a:t>-Antimicrobials</a:t>
          </a:r>
        </a:p>
        <a:p>
          <a:pPr rtl="0"/>
          <a:endParaRPr lang="en-GB" dirty="0"/>
        </a:p>
      </dgm:t>
    </dgm:pt>
    <dgm:pt modelId="{8108800E-6A1C-4C15-BCE5-03481BC89A98}" type="parTrans" cxnId="{71551ABB-87CE-47C9-AA2E-E57A0F157164}">
      <dgm:prSet/>
      <dgm:spPr/>
      <dgm:t>
        <a:bodyPr/>
        <a:lstStyle/>
        <a:p>
          <a:endParaRPr lang="en-GB"/>
        </a:p>
      </dgm:t>
    </dgm:pt>
    <dgm:pt modelId="{E42BB9B7-5DBA-40E2-AA40-A073465F33CF}" type="sibTrans" cxnId="{71551ABB-87CE-47C9-AA2E-E57A0F157164}">
      <dgm:prSet/>
      <dgm:spPr/>
      <dgm:t>
        <a:bodyPr/>
        <a:lstStyle/>
        <a:p>
          <a:endParaRPr lang="en-GB"/>
        </a:p>
      </dgm:t>
    </dgm:pt>
    <dgm:pt modelId="{9F267569-7B17-40D1-AF59-0A98317529F2}">
      <dgm:prSet/>
      <dgm:spPr/>
      <dgm:t>
        <a:bodyPr/>
        <a:lstStyle/>
        <a:p>
          <a:pPr rtl="0"/>
          <a:r>
            <a:rPr lang="en-GB" dirty="0" smtClean="0"/>
            <a:t>-IT</a:t>
          </a:r>
          <a:r>
            <a:rPr lang="en-GB" baseline="0" dirty="0" smtClean="0"/>
            <a:t> and Electronic Prescribing</a:t>
          </a:r>
        </a:p>
        <a:p>
          <a:pPr rtl="0"/>
          <a:r>
            <a:rPr lang="en-GB" baseline="0" smtClean="0"/>
            <a:t>-Homecare</a:t>
          </a:r>
          <a:endParaRPr lang="en-GB" baseline="0" dirty="0" smtClean="0"/>
        </a:p>
        <a:p>
          <a:pPr rtl="0"/>
          <a:r>
            <a:rPr lang="en-GB" baseline="0" dirty="0" smtClean="0"/>
            <a:t>-Stock Distribution</a:t>
          </a:r>
        </a:p>
        <a:p>
          <a:pPr rtl="0"/>
          <a:endParaRPr lang="en-GB" dirty="0"/>
        </a:p>
      </dgm:t>
    </dgm:pt>
    <dgm:pt modelId="{6EA774F8-26F4-4D11-9855-FEE1419E01C4}" type="parTrans" cxnId="{545A680A-20D5-45F9-BA3A-2AF519F9B43E}">
      <dgm:prSet/>
      <dgm:spPr/>
      <dgm:t>
        <a:bodyPr/>
        <a:lstStyle/>
        <a:p>
          <a:endParaRPr lang="en-GB"/>
        </a:p>
      </dgm:t>
    </dgm:pt>
    <dgm:pt modelId="{EDB4E6EB-FFAA-46A1-B455-C78778BD25DC}" type="sibTrans" cxnId="{545A680A-20D5-45F9-BA3A-2AF519F9B43E}">
      <dgm:prSet/>
      <dgm:spPr/>
      <dgm:t>
        <a:bodyPr/>
        <a:lstStyle/>
        <a:p>
          <a:endParaRPr lang="en-GB"/>
        </a:p>
      </dgm:t>
    </dgm:pt>
    <dgm:pt modelId="{1438709D-20A5-4236-9D14-F64255B06AEB}" type="pres">
      <dgm:prSet presAssocID="{4F997625-EC32-41F2-917D-4477F3801B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7D6EEED-1AF6-4497-A23F-C3797161DC01}" type="pres">
      <dgm:prSet presAssocID="{DE1A6E05-0FA6-4F09-A249-699551ABB5A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70FCBE-78A4-4661-A362-02C2AF127CD6}" type="pres">
      <dgm:prSet presAssocID="{A25C8347-FC0B-4AF9-895D-9B8CBD643A07}" presName="sibTrans" presStyleCnt="0"/>
      <dgm:spPr/>
    </dgm:pt>
    <dgm:pt modelId="{F5D7C61F-51A1-433C-9DCF-E536E5275ABC}" type="pres">
      <dgm:prSet presAssocID="{8703CC39-FA49-4DA4-9496-66426DDFC9F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F665AE-3A94-45BC-B109-BD8A874C13EE}" type="pres">
      <dgm:prSet presAssocID="{E6DD06EF-402D-4B4D-A7A7-E05FCDBC5170}" presName="sibTrans" presStyleCnt="0"/>
      <dgm:spPr/>
    </dgm:pt>
    <dgm:pt modelId="{E71A43A0-86B6-4EDD-90F1-9089CDE41476}" type="pres">
      <dgm:prSet presAssocID="{76A74538-864E-4C27-82E5-B267DDB36792}" presName="node" presStyleLbl="node1" presStyleIdx="2" presStyleCnt="8" custLinFactNeighborX="1060" custLinFactNeighborY="22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8D5D7-722B-4ABD-B21A-8CA36459942F}" type="pres">
      <dgm:prSet presAssocID="{57CE8CAB-0149-4B94-9463-5E93C85676E8}" presName="sibTrans" presStyleCnt="0"/>
      <dgm:spPr/>
    </dgm:pt>
    <dgm:pt modelId="{A4FECBF1-082B-44A2-B638-F00194CB44F4}" type="pres">
      <dgm:prSet presAssocID="{A5075119-F77E-4D19-8F2B-DFF9FCBE0FE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70CCA5-56E3-417C-BBC7-F8CD7AF502B3}" type="pres">
      <dgm:prSet presAssocID="{59EBB29B-F575-4D33-920C-19C67139CA8F}" presName="sibTrans" presStyleCnt="0"/>
      <dgm:spPr/>
    </dgm:pt>
    <dgm:pt modelId="{60856CC0-2A41-446B-A7DC-023F7ED4A389}" type="pres">
      <dgm:prSet presAssocID="{63C0B6AA-EB5A-4258-94E2-DD5D9B098E91}" presName="node" presStyleLbl="node1" presStyleIdx="4" presStyleCnt="8" custLinFactNeighborX="2904" custLinFactNeighborY="17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22135D-B164-460B-A7FE-3BB95DF7129D}" type="pres">
      <dgm:prSet presAssocID="{F83FBB16-6C5F-4B38-BA52-ED825325BFE3}" presName="sibTrans" presStyleCnt="0"/>
      <dgm:spPr/>
    </dgm:pt>
    <dgm:pt modelId="{7E117F3E-39FB-4C0A-ADC6-D7700B1D79D1}" type="pres">
      <dgm:prSet presAssocID="{FFB2EC0E-F959-4919-9294-3A56B35CF5B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C8BCE-3545-4F28-BC87-BD1F8FE79036}" type="pres">
      <dgm:prSet presAssocID="{7965EBD1-7FA0-4DF8-ABC0-A11FDF6B8BA1}" presName="sibTrans" presStyleCnt="0"/>
      <dgm:spPr/>
    </dgm:pt>
    <dgm:pt modelId="{1C3DEAAC-E743-4FCE-8F16-341F25808F6A}" type="pres">
      <dgm:prSet presAssocID="{98568F3A-2FD3-41CD-ADB3-623AC93085F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8F05B7-1C89-4B54-A0DC-6C2906E0F19F}" type="pres">
      <dgm:prSet presAssocID="{E42BB9B7-5DBA-40E2-AA40-A073465F33CF}" presName="sibTrans" presStyleCnt="0"/>
      <dgm:spPr/>
    </dgm:pt>
    <dgm:pt modelId="{07B069E7-FC12-4510-95F6-A30051080DAD}" type="pres">
      <dgm:prSet presAssocID="{9F267569-7B17-40D1-AF59-0A98317529F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1551ABB-87CE-47C9-AA2E-E57A0F157164}" srcId="{4F997625-EC32-41F2-917D-4477F3801B08}" destId="{98568F3A-2FD3-41CD-ADB3-623AC93085F7}" srcOrd="6" destOrd="0" parTransId="{8108800E-6A1C-4C15-BCE5-03481BC89A98}" sibTransId="{E42BB9B7-5DBA-40E2-AA40-A073465F33CF}"/>
    <dgm:cxn modelId="{3DB4352F-47CE-4520-B030-79F9DD7421CD}" srcId="{4F997625-EC32-41F2-917D-4477F3801B08}" destId="{63C0B6AA-EB5A-4258-94E2-DD5D9B098E91}" srcOrd="4" destOrd="0" parTransId="{2E29DA1F-AD2B-4C60-860D-58CC0B5F2D3D}" sibTransId="{F83FBB16-6C5F-4B38-BA52-ED825325BFE3}"/>
    <dgm:cxn modelId="{EF28939B-F8CA-49DE-9036-DAD98AD0234A}" srcId="{4F997625-EC32-41F2-917D-4477F3801B08}" destId="{DE1A6E05-0FA6-4F09-A249-699551ABB5AD}" srcOrd="0" destOrd="0" parTransId="{40A63CF5-2E2B-431F-AEE7-BE49E67D9BB4}" sibTransId="{A25C8347-FC0B-4AF9-895D-9B8CBD643A07}"/>
    <dgm:cxn modelId="{2D888500-8C07-4DE7-B32B-80641A375465}" srcId="{4F997625-EC32-41F2-917D-4477F3801B08}" destId="{8703CC39-FA49-4DA4-9496-66426DDFC9F4}" srcOrd="1" destOrd="0" parTransId="{2036E247-570B-4E16-911D-2B119BADB18E}" sibTransId="{E6DD06EF-402D-4B4D-A7A7-E05FCDBC5170}"/>
    <dgm:cxn modelId="{545A680A-20D5-45F9-BA3A-2AF519F9B43E}" srcId="{4F997625-EC32-41F2-917D-4477F3801B08}" destId="{9F267569-7B17-40D1-AF59-0A98317529F2}" srcOrd="7" destOrd="0" parTransId="{6EA774F8-26F4-4D11-9855-FEE1419E01C4}" sibTransId="{EDB4E6EB-FFAA-46A1-B455-C78778BD25DC}"/>
    <dgm:cxn modelId="{C4EC6E7A-58E3-46B9-B12E-C1C16A02FBE0}" srcId="{4F997625-EC32-41F2-917D-4477F3801B08}" destId="{A5075119-F77E-4D19-8F2B-DFF9FCBE0FEE}" srcOrd="3" destOrd="0" parTransId="{D1DBFF63-407B-435E-89B1-B880206A4D91}" sibTransId="{59EBB29B-F575-4D33-920C-19C67139CA8F}"/>
    <dgm:cxn modelId="{C899EBE2-0863-465B-BDC8-99655E05E3DF}" type="presOf" srcId="{4F997625-EC32-41F2-917D-4477F3801B08}" destId="{1438709D-20A5-4236-9D14-F64255B06AEB}" srcOrd="0" destOrd="0" presId="urn:microsoft.com/office/officeart/2005/8/layout/default"/>
    <dgm:cxn modelId="{5304CAA7-EB69-4402-8220-79BF6973040F}" type="presOf" srcId="{DE1A6E05-0FA6-4F09-A249-699551ABB5AD}" destId="{47D6EEED-1AF6-4497-A23F-C3797161DC01}" srcOrd="0" destOrd="0" presId="urn:microsoft.com/office/officeart/2005/8/layout/default"/>
    <dgm:cxn modelId="{D5B0C57A-1C09-495B-8731-3FC4B7D6C781}" srcId="{4F997625-EC32-41F2-917D-4477F3801B08}" destId="{FFB2EC0E-F959-4919-9294-3A56B35CF5B1}" srcOrd="5" destOrd="0" parTransId="{266FFACD-1FF6-4A83-964E-512A5353B341}" sibTransId="{7965EBD1-7FA0-4DF8-ABC0-A11FDF6B8BA1}"/>
    <dgm:cxn modelId="{03EEC202-79EB-47BC-AB87-A68F77223F55}" type="presOf" srcId="{63C0B6AA-EB5A-4258-94E2-DD5D9B098E91}" destId="{60856CC0-2A41-446B-A7DC-023F7ED4A389}" srcOrd="0" destOrd="0" presId="urn:microsoft.com/office/officeart/2005/8/layout/default"/>
    <dgm:cxn modelId="{38E234BE-3E45-431D-8035-872234F6C2D1}" type="presOf" srcId="{9F267569-7B17-40D1-AF59-0A98317529F2}" destId="{07B069E7-FC12-4510-95F6-A30051080DAD}" srcOrd="0" destOrd="0" presId="urn:microsoft.com/office/officeart/2005/8/layout/default"/>
    <dgm:cxn modelId="{1A4852F0-DABF-4988-95A7-3E261A70CA0A}" type="presOf" srcId="{FFB2EC0E-F959-4919-9294-3A56B35CF5B1}" destId="{7E117F3E-39FB-4C0A-ADC6-D7700B1D79D1}" srcOrd="0" destOrd="0" presId="urn:microsoft.com/office/officeart/2005/8/layout/default"/>
    <dgm:cxn modelId="{A447EF4C-C0D5-4CEE-A627-1191CF1339A1}" type="presOf" srcId="{76A74538-864E-4C27-82E5-B267DDB36792}" destId="{E71A43A0-86B6-4EDD-90F1-9089CDE41476}" srcOrd="0" destOrd="0" presId="urn:microsoft.com/office/officeart/2005/8/layout/default"/>
    <dgm:cxn modelId="{952C5134-51A1-484C-AC8D-1F745CF4AE46}" srcId="{4F997625-EC32-41F2-917D-4477F3801B08}" destId="{76A74538-864E-4C27-82E5-B267DDB36792}" srcOrd="2" destOrd="0" parTransId="{B6067ED7-D2BB-4492-A4CD-6B1AB263F281}" sibTransId="{57CE8CAB-0149-4B94-9463-5E93C85676E8}"/>
    <dgm:cxn modelId="{D35BD442-6FAA-4A24-90CA-7968BFB45F51}" type="presOf" srcId="{8703CC39-FA49-4DA4-9496-66426DDFC9F4}" destId="{F5D7C61F-51A1-433C-9DCF-E536E5275ABC}" srcOrd="0" destOrd="0" presId="urn:microsoft.com/office/officeart/2005/8/layout/default"/>
    <dgm:cxn modelId="{101D83E4-EC85-456E-BE6E-9290D8941BCA}" type="presOf" srcId="{A5075119-F77E-4D19-8F2B-DFF9FCBE0FEE}" destId="{A4FECBF1-082B-44A2-B638-F00194CB44F4}" srcOrd="0" destOrd="0" presId="urn:microsoft.com/office/officeart/2005/8/layout/default"/>
    <dgm:cxn modelId="{008BBE7C-0947-4F63-940C-180C9C0B9A1A}" type="presOf" srcId="{98568F3A-2FD3-41CD-ADB3-623AC93085F7}" destId="{1C3DEAAC-E743-4FCE-8F16-341F25808F6A}" srcOrd="0" destOrd="0" presId="urn:microsoft.com/office/officeart/2005/8/layout/default"/>
    <dgm:cxn modelId="{A76F38C6-C6B2-44D0-B2FF-B0C722EE96E9}" type="presParOf" srcId="{1438709D-20A5-4236-9D14-F64255B06AEB}" destId="{47D6EEED-1AF6-4497-A23F-C3797161DC01}" srcOrd="0" destOrd="0" presId="urn:microsoft.com/office/officeart/2005/8/layout/default"/>
    <dgm:cxn modelId="{1AA3E525-9820-4617-9EFA-6AA8997ED531}" type="presParOf" srcId="{1438709D-20A5-4236-9D14-F64255B06AEB}" destId="{F770FCBE-78A4-4661-A362-02C2AF127CD6}" srcOrd="1" destOrd="0" presId="urn:microsoft.com/office/officeart/2005/8/layout/default"/>
    <dgm:cxn modelId="{01E3C773-6F2E-479A-BFDA-803D9004163D}" type="presParOf" srcId="{1438709D-20A5-4236-9D14-F64255B06AEB}" destId="{F5D7C61F-51A1-433C-9DCF-E536E5275ABC}" srcOrd="2" destOrd="0" presId="urn:microsoft.com/office/officeart/2005/8/layout/default"/>
    <dgm:cxn modelId="{B244D724-2837-4ED9-898D-8E01599F4934}" type="presParOf" srcId="{1438709D-20A5-4236-9D14-F64255B06AEB}" destId="{DEF665AE-3A94-45BC-B109-BD8A874C13EE}" srcOrd="3" destOrd="0" presId="urn:microsoft.com/office/officeart/2005/8/layout/default"/>
    <dgm:cxn modelId="{08084E3A-9BED-453C-B57A-6F259831D00B}" type="presParOf" srcId="{1438709D-20A5-4236-9D14-F64255B06AEB}" destId="{E71A43A0-86B6-4EDD-90F1-9089CDE41476}" srcOrd="4" destOrd="0" presId="urn:microsoft.com/office/officeart/2005/8/layout/default"/>
    <dgm:cxn modelId="{28178BB0-40FA-4508-A116-A1C68FD39F0A}" type="presParOf" srcId="{1438709D-20A5-4236-9D14-F64255B06AEB}" destId="{99C8D5D7-722B-4ABD-B21A-8CA36459942F}" srcOrd="5" destOrd="0" presId="urn:microsoft.com/office/officeart/2005/8/layout/default"/>
    <dgm:cxn modelId="{89363B52-2F94-4BF7-9C9C-CA66AC75982B}" type="presParOf" srcId="{1438709D-20A5-4236-9D14-F64255B06AEB}" destId="{A4FECBF1-082B-44A2-B638-F00194CB44F4}" srcOrd="6" destOrd="0" presId="urn:microsoft.com/office/officeart/2005/8/layout/default"/>
    <dgm:cxn modelId="{95FDAAE4-899D-4B1B-95F4-15E0687BB794}" type="presParOf" srcId="{1438709D-20A5-4236-9D14-F64255B06AEB}" destId="{7E70CCA5-56E3-417C-BBC7-F8CD7AF502B3}" srcOrd="7" destOrd="0" presId="urn:microsoft.com/office/officeart/2005/8/layout/default"/>
    <dgm:cxn modelId="{6C7E868C-69A2-4A0A-B2D2-9B9DEB6C62AC}" type="presParOf" srcId="{1438709D-20A5-4236-9D14-F64255B06AEB}" destId="{60856CC0-2A41-446B-A7DC-023F7ED4A389}" srcOrd="8" destOrd="0" presId="urn:microsoft.com/office/officeart/2005/8/layout/default"/>
    <dgm:cxn modelId="{B076F903-A65E-43A2-8F27-AC85931A8A42}" type="presParOf" srcId="{1438709D-20A5-4236-9D14-F64255B06AEB}" destId="{0222135D-B164-460B-A7FE-3BB95DF7129D}" srcOrd="9" destOrd="0" presId="urn:microsoft.com/office/officeart/2005/8/layout/default"/>
    <dgm:cxn modelId="{B321A13C-04D7-42B1-8992-C87F90A1AE3E}" type="presParOf" srcId="{1438709D-20A5-4236-9D14-F64255B06AEB}" destId="{7E117F3E-39FB-4C0A-ADC6-D7700B1D79D1}" srcOrd="10" destOrd="0" presId="urn:microsoft.com/office/officeart/2005/8/layout/default"/>
    <dgm:cxn modelId="{B223D97A-343D-4976-A065-E102E855BA4D}" type="presParOf" srcId="{1438709D-20A5-4236-9D14-F64255B06AEB}" destId="{9C9C8BCE-3545-4F28-BC87-BD1F8FE79036}" srcOrd="11" destOrd="0" presId="urn:microsoft.com/office/officeart/2005/8/layout/default"/>
    <dgm:cxn modelId="{FF800A9B-0961-463B-890E-480AAEAC57F3}" type="presParOf" srcId="{1438709D-20A5-4236-9D14-F64255B06AEB}" destId="{1C3DEAAC-E743-4FCE-8F16-341F25808F6A}" srcOrd="12" destOrd="0" presId="urn:microsoft.com/office/officeart/2005/8/layout/default"/>
    <dgm:cxn modelId="{2F4F605C-5F69-4F06-9985-0C123AEFB7C3}" type="presParOf" srcId="{1438709D-20A5-4236-9D14-F64255B06AEB}" destId="{468F05B7-1C89-4B54-A0DC-6C2906E0F19F}" srcOrd="13" destOrd="0" presId="urn:microsoft.com/office/officeart/2005/8/layout/default"/>
    <dgm:cxn modelId="{7EFB2050-F7E8-480D-BD73-A89121A405E8}" type="presParOf" srcId="{1438709D-20A5-4236-9D14-F64255B06AEB}" destId="{07B069E7-FC12-4510-95F6-A30051080DA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6EEED-1AF6-4497-A23F-C3797161DC01}">
      <dsp:nvSpPr>
        <dsp:cNvPr id="0" name=""/>
        <dsp:cNvSpPr/>
      </dsp:nvSpPr>
      <dsp:spPr>
        <a:xfrm>
          <a:off x="1322665" y="1165"/>
          <a:ext cx="2459459" cy="1475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8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24 Medicines Management Pharmacy Technicians (some split role)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1322665" y="1165"/>
        <a:ext cx="2459459" cy="1475675"/>
      </dsp:txXfrm>
    </dsp:sp>
    <dsp:sp modelId="{F5D7C61F-51A1-433C-9DCF-E536E5275ABC}">
      <dsp:nvSpPr>
        <dsp:cNvPr id="0" name=""/>
        <dsp:cNvSpPr/>
      </dsp:nvSpPr>
      <dsp:spPr>
        <a:xfrm>
          <a:off x="4028070" y="1165"/>
          <a:ext cx="2459459" cy="1475675"/>
        </a:xfrm>
        <a:prstGeom prst="rect">
          <a:avLst/>
        </a:prstGeom>
        <a:solidFill>
          <a:schemeClr val="accent3">
            <a:hueOff val="-497733"/>
            <a:satOff val="4945"/>
            <a:lumOff val="-2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 smtClean="0"/>
            <a:t>38 registered Pharmacy Technicians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4028070" y="1165"/>
        <a:ext cx="2459459" cy="1475675"/>
      </dsp:txXfrm>
    </dsp:sp>
    <dsp:sp modelId="{E71A43A0-86B6-4EDD-90F1-9089CDE41476}">
      <dsp:nvSpPr>
        <dsp:cNvPr id="0" name=""/>
        <dsp:cNvSpPr/>
      </dsp:nvSpPr>
      <dsp:spPr>
        <a:xfrm>
          <a:off x="6759545" y="34885"/>
          <a:ext cx="2459459" cy="1475675"/>
        </a:xfrm>
        <a:prstGeom prst="rect">
          <a:avLst/>
        </a:prstGeom>
        <a:solidFill>
          <a:schemeClr val="accent3">
            <a:hueOff val="-995466"/>
            <a:satOff val="9890"/>
            <a:lumOff val="-5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kern="1200" dirty="0" smtClean="0"/>
            <a:t>In-house Medicines Management and Patient Counselling courses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6759545" y="34885"/>
        <a:ext cx="2459459" cy="1475675"/>
      </dsp:txXfrm>
    </dsp:sp>
    <dsp:sp modelId="{A4FECBF1-082B-44A2-B638-F00194CB44F4}">
      <dsp:nvSpPr>
        <dsp:cNvPr id="0" name=""/>
        <dsp:cNvSpPr/>
      </dsp:nvSpPr>
      <dsp:spPr>
        <a:xfrm>
          <a:off x="1322665" y="1722787"/>
          <a:ext cx="2459459" cy="1475675"/>
        </a:xfrm>
        <a:prstGeom prst="rect">
          <a:avLst/>
        </a:prstGeom>
        <a:solidFill>
          <a:schemeClr val="accent3">
            <a:hueOff val="-1493200"/>
            <a:satOff val="14835"/>
            <a:lumOff val="-7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Education and Training Specialist Technician</a:t>
          </a:r>
          <a:endParaRPr lang="en-GB" sz="1500" kern="1200" dirty="0"/>
        </a:p>
      </dsp:txBody>
      <dsp:txXfrm>
        <a:off x="1322665" y="1722787"/>
        <a:ext cx="2459459" cy="1475675"/>
      </dsp:txXfrm>
    </dsp:sp>
    <dsp:sp modelId="{60856CC0-2A41-446B-A7DC-023F7ED4A389}">
      <dsp:nvSpPr>
        <dsp:cNvPr id="0" name=""/>
        <dsp:cNvSpPr/>
      </dsp:nvSpPr>
      <dsp:spPr>
        <a:xfrm>
          <a:off x="4099493" y="1748847"/>
          <a:ext cx="2459459" cy="1475675"/>
        </a:xfrm>
        <a:prstGeom prst="rect">
          <a:avLst/>
        </a:prstGeom>
        <a:solidFill>
          <a:schemeClr val="accent3">
            <a:hueOff val="-1990933"/>
            <a:satOff val="19779"/>
            <a:lumOff val="-106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Specialist/lead roles including:</a:t>
          </a:r>
          <a:endParaRPr lang="en-GB" sz="1500" kern="1200" dirty="0"/>
        </a:p>
      </dsp:txBody>
      <dsp:txXfrm>
        <a:off x="4099493" y="1748847"/>
        <a:ext cx="2459459" cy="1475675"/>
      </dsp:txXfrm>
    </dsp:sp>
    <dsp:sp modelId="{7E117F3E-39FB-4C0A-ADC6-D7700B1D79D1}">
      <dsp:nvSpPr>
        <dsp:cNvPr id="0" name=""/>
        <dsp:cNvSpPr/>
      </dsp:nvSpPr>
      <dsp:spPr>
        <a:xfrm>
          <a:off x="6733475" y="1722787"/>
          <a:ext cx="2459459" cy="1475675"/>
        </a:xfrm>
        <a:prstGeom prst="rect">
          <a:avLst/>
        </a:prstGeom>
        <a:solidFill>
          <a:schemeClr val="accent3">
            <a:hueOff val="-2488666"/>
            <a:satOff val="24724"/>
            <a:lumOff val="-133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-Clinical Trails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-Aseptics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-Procurement</a:t>
          </a:r>
          <a:endParaRPr lang="en-GB" sz="1500" kern="1200" dirty="0"/>
        </a:p>
      </dsp:txBody>
      <dsp:txXfrm>
        <a:off x="6733475" y="1722787"/>
        <a:ext cx="2459459" cy="1475675"/>
      </dsp:txXfrm>
    </dsp:sp>
    <dsp:sp modelId="{1C3DEAAC-E743-4FCE-8F16-341F25808F6A}">
      <dsp:nvSpPr>
        <dsp:cNvPr id="0" name=""/>
        <dsp:cNvSpPr/>
      </dsp:nvSpPr>
      <dsp:spPr>
        <a:xfrm>
          <a:off x="2675367" y="3444408"/>
          <a:ext cx="2459459" cy="1475675"/>
        </a:xfrm>
        <a:prstGeom prst="rect">
          <a:avLst/>
        </a:prstGeom>
        <a:solidFill>
          <a:schemeClr val="accent3">
            <a:hueOff val="-2986399"/>
            <a:satOff val="29669"/>
            <a:lumOff val="-159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-Medicines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Management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-Patient Safety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-Antimicrobials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2675367" y="3444408"/>
        <a:ext cx="2459459" cy="1475675"/>
      </dsp:txXfrm>
    </dsp:sp>
    <dsp:sp modelId="{07B069E7-FC12-4510-95F6-A30051080DAD}">
      <dsp:nvSpPr>
        <dsp:cNvPr id="0" name=""/>
        <dsp:cNvSpPr/>
      </dsp:nvSpPr>
      <dsp:spPr>
        <a:xfrm>
          <a:off x="5380772" y="3444408"/>
          <a:ext cx="2459459" cy="1475675"/>
        </a:xfrm>
        <a:prstGeom prst="rect">
          <a:avLst/>
        </a:prstGeom>
        <a:solidFill>
          <a:schemeClr val="accent3">
            <a:hueOff val="-3484133"/>
            <a:satOff val="34614"/>
            <a:lumOff val="-1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-IT</a:t>
          </a:r>
          <a:r>
            <a:rPr lang="en-GB" sz="1500" kern="1200" baseline="0" dirty="0" smtClean="0"/>
            <a:t> and Electronic Prescribing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baseline="0" smtClean="0"/>
            <a:t>-Homecare</a:t>
          </a:r>
          <a:endParaRPr lang="en-GB" sz="1500" kern="1200" baseline="0" dirty="0" smtClean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baseline="0" dirty="0" smtClean="0"/>
            <a:t>-Stock Distribution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5380772" y="3444408"/>
        <a:ext cx="2459459" cy="1475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035F-A50C-EA44-90E9-A838466F97D9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B814B-11CC-004D-9E1A-F297FC25D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5BAF49FE-DA1C-3047-B0DB-10D5BA310FD6}"/>
              </a:ext>
            </a:extLst>
          </p:cNvPr>
          <p:cNvSpPr/>
          <p:nvPr userDrawn="1"/>
        </p:nvSpPr>
        <p:spPr>
          <a:xfrm rot="-840000">
            <a:off x="-3597" y="3879186"/>
            <a:ext cx="12912747" cy="4343281"/>
          </a:xfrm>
          <a:custGeom>
            <a:avLst/>
            <a:gdLst>
              <a:gd name="connsiteX0" fmla="*/ 12912747 w 12912747"/>
              <a:gd name="connsiteY0" fmla="*/ 0 h 4343281"/>
              <a:gd name="connsiteX1" fmla="*/ 11829845 w 12912747"/>
              <a:gd name="connsiteY1" fmla="*/ 4343281 h 4343281"/>
              <a:gd name="connsiteX2" fmla="*/ 0 w 12912747"/>
              <a:gd name="connsiteY2" fmla="*/ 1393769 h 4343281"/>
              <a:gd name="connsiteX3" fmla="*/ 347506 w 12912747"/>
              <a:gd name="connsiteY3" fmla="*/ 0 h 434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2747" h="4343281">
                <a:moveTo>
                  <a:pt x="12912747" y="0"/>
                </a:moveTo>
                <a:lnTo>
                  <a:pt x="11829845" y="4343281"/>
                </a:lnTo>
                <a:lnTo>
                  <a:pt x="0" y="1393769"/>
                </a:lnTo>
                <a:lnTo>
                  <a:pt x="347506" y="0"/>
                </a:lnTo>
                <a:close/>
              </a:path>
            </a:pathLst>
          </a:custGeom>
          <a:solidFill>
            <a:srgbClr val="01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B790F61-4D73-3E43-8296-C6A609E12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8671" y="346374"/>
            <a:ext cx="1895857" cy="11705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6DEA0C-B93B-CE4E-93A4-9D0E971E5140}"/>
              </a:ext>
            </a:extLst>
          </p:cNvPr>
          <p:cNvSpPr txBox="1"/>
          <p:nvPr userDrawn="1"/>
        </p:nvSpPr>
        <p:spPr>
          <a:xfrm>
            <a:off x="8663932" y="5947698"/>
            <a:ext cx="291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ProudToBeENHT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B01755-9C97-C243-8AD9-48E5F5EE9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87394"/>
            <a:ext cx="12192000" cy="346456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B9B26DF-A999-EC49-8472-D5341D9529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27" y="650960"/>
            <a:ext cx="5895975" cy="52274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5A10AA8E-D425-6E43-96B0-2C374FA26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8526" y="1392705"/>
            <a:ext cx="5895975" cy="522747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28C6503B-CFE7-454A-82AB-E6F8C24EC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8526" y="2120380"/>
            <a:ext cx="5895975" cy="522747"/>
          </a:xfrm>
        </p:spPr>
        <p:txBody>
          <a:bodyPr>
            <a:norm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9783A-C40B-2545-A8ED-D8AECA4A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98790" cy="595770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998415-FD79-2140-81A2-34B02481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675B84-4735-5948-8BEC-333FF748E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5296" y="346375"/>
            <a:ext cx="1279232" cy="7898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66875C-306B-2641-96C5-99C6A8C78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873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fld id="{929B3157-C5D2-6844-A0D4-9DA1720871F0}" type="slidenum">
              <a:rPr lang="en-US" smtClean="0"/>
              <a:pPr/>
              <a:t>‹#›</a:t>
            </a:fld>
            <a:r>
              <a:rPr lang="en-US" dirty="0"/>
              <a:t>  |  Presentation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691C55-E3A1-304C-A4A9-8824738C5C9B}"/>
              </a:ext>
            </a:extLst>
          </p:cNvPr>
          <p:cNvGrpSpPr/>
          <p:nvPr userDrawn="1"/>
        </p:nvGrpSpPr>
        <p:grpSpPr>
          <a:xfrm>
            <a:off x="-1" y="6656400"/>
            <a:ext cx="12192001" cy="201600"/>
            <a:chOff x="1" y="0"/>
            <a:chExt cx="9141665" cy="20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384FE3A-4C0C-464E-B9F8-48D834C6A12E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0"/>
              <a:ext cx="1829159" cy="201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D9EA458-F92F-7E46-8099-CEB9A8FD1547}"/>
                </a:ext>
              </a:extLst>
            </p:cNvPr>
            <p:cNvSpPr>
              <a:spLocks/>
            </p:cNvSpPr>
            <p:nvPr userDrawn="1"/>
          </p:nvSpPr>
          <p:spPr>
            <a:xfrm>
              <a:off x="1829340" y="0"/>
              <a:ext cx="1829159" cy="201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9C9E654-76C3-6B4A-A86D-824E65916C68}"/>
                </a:ext>
              </a:extLst>
            </p:cNvPr>
            <p:cNvSpPr>
              <a:spLocks/>
            </p:cNvSpPr>
            <p:nvPr userDrawn="1"/>
          </p:nvSpPr>
          <p:spPr>
            <a:xfrm>
              <a:off x="3658499" y="0"/>
              <a:ext cx="1829159" cy="201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B24FB5E-C8BD-8643-A303-F8ED1A83B09D}"/>
                </a:ext>
              </a:extLst>
            </p:cNvPr>
            <p:cNvSpPr>
              <a:spLocks/>
            </p:cNvSpPr>
            <p:nvPr userDrawn="1"/>
          </p:nvSpPr>
          <p:spPr>
            <a:xfrm>
              <a:off x="5485503" y="0"/>
              <a:ext cx="1829159" cy="201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7982CA7-779B-8843-9469-4D3E7186A28C}"/>
                </a:ext>
              </a:extLst>
            </p:cNvPr>
            <p:cNvSpPr>
              <a:spLocks/>
            </p:cNvSpPr>
            <p:nvPr userDrawn="1"/>
          </p:nvSpPr>
          <p:spPr>
            <a:xfrm>
              <a:off x="7312507" y="0"/>
              <a:ext cx="1829159" cy="20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1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D2B506-0FA4-A14C-BBD9-0B224249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98B4B-1F38-9E46-B7D4-883DB27A7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5363"/>
            <a:ext cx="10515600" cy="492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herts-tr.nhs.uk/services/pharmacy/" TargetMode="External"/><Relationship Id="rId2" Type="http://schemas.openxmlformats.org/officeDocument/2006/relationships/hyperlink" Target="mailto:Rachel.holland2@nhs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93737-5035-EA49-8549-E78F4689A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rgbClr val="330072"/>
                </a:solidFill>
              </a:rPr>
              <a:t>Pharmacy Technician and Support Worker Apprenticeship Training </a:t>
            </a:r>
            <a:r>
              <a:rPr lang="en-GB" sz="2400" dirty="0" smtClean="0">
                <a:solidFill>
                  <a:srgbClr val="330072"/>
                </a:solidFill>
              </a:rPr>
              <a:t>Overview – Lister Hospital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48BE7A-5C25-B546-A8FB-27A25FCF4A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526" y="2120380"/>
            <a:ext cx="5895975" cy="102623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 smtClean="0">
                <a:solidFill>
                  <a:srgbClr val="330072"/>
                </a:solidFill>
              </a:rPr>
              <a:t>Pharmacy </a:t>
            </a:r>
            <a:r>
              <a:rPr lang="en-US" altLang="en-US" sz="2400" b="1" dirty="0">
                <a:solidFill>
                  <a:srgbClr val="330072"/>
                </a:solidFill>
              </a:rPr>
              <a:t>Technician Specialist – Education and Training: Chloe Chapman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638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 programmes - </a:t>
            </a:r>
            <a:r>
              <a:rPr lang="en-GB" dirty="0" smtClean="0"/>
              <a:t>SMPO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defTabSz="914104">
              <a:buNone/>
              <a:defRPr/>
            </a:pPr>
            <a:r>
              <a:rPr lang="en-US" dirty="0"/>
              <a:t>Science Manufacturing Process Operative (SMPO) 15 month duration:</a:t>
            </a:r>
          </a:p>
          <a:p>
            <a:pPr marL="0" indent="0" defTabSz="914104">
              <a:buNone/>
              <a:defRPr/>
            </a:pPr>
            <a:endParaRPr lang="en-US" dirty="0"/>
          </a:p>
          <a:p>
            <a:pPr marL="0" indent="0" defTabSz="914104">
              <a:buNone/>
              <a:defRPr/>
            </a:pPr>
            <a:r>
              <a:rPr lang="en-GB" dirty="0"/>
              <a:t>This is a new apprenticeship where candidates gain skills and knowledge whilst working in aseptics, one of the main roles in this area is the production and supply of chemotherapy doses.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study days per month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Evidence is gathered in the workplace using written accounts, reflections and observations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completion candidates will meet General Pharmaceutical Council requirements, this is essential for this job role.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In-house support provided: 20% off the job hours, this means for a full time member of staff equivalent of 7.5hours per week paid learning time.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Prerequisites: candidate should have GCSE grade 4 or above (or equivalent) in Maths, Science and English Language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from specialist staff at Lister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198734"/>
              </p:ext>
            </p:extLst>
          </p:nvPr>
        </p:nvGraphicFramePr>
        <p:xfrm>
          <a:off x="838200" y="1255713"/>
          <a:ext cx="1051560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90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9126071" cy="7240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Pharmacy Technician Specialist – Education and Training</a:t>
            </a:r>
            <a:br>
              <a:rPr lang="en-GB" dirty="0" smtClean="0"/>
            </a:br>
            <a:r>
              <a:rPr lang="en-GB" dirty="0" smtClean="0"/>
              <a:t>Chloe Chapman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NVQ &amp; BTEC Level 3 Pharmacy Services 2011</a:t>
            </a:r>
          </a:p>
          <a:p>
            <a:pPr>
              <a:defRPr/>
            </a:pPr>
            <a:r>
              <a:rPr lang="en-GB" dirty="0"/>
              <a:t>Accuracy Checking Pharmacy Technician</a:t>
            </a:r>
          </a:p>
          <a:p>
            <a:pPr marL="0" indent="0">
              <a:buNone/>
              <a:defRPr/>
            </a:pPr>
            <a:r>
              <a:rPr lang="en-GB" dirty="0"/>
              <a:t>      qualification 2013</a:t>
            </a:r>
          </a:p>
          <a:p>
            <a:pPr>
              <a:defRPr/>
            </a:pPr>
            <a:r>
              <a:rPr lang="en-GB" dirty="0"/>
              <a:t>Accreditation in Medicines Management 2015</a:t>
            </a:r>
          </a:p>
          <a:p>
            <a:pPr>
              <a:defRPr/>
            </a:pPr>
            <a:r>
              <a:rPr lang="en-GB" dirty="0"/>
              <a:t>NVQ assessor 2017</a:t>
            </a:r>
          </a:p>
          <a:p>
            <a:pPr>
              <a:defRPr/>
            </a:pPr>
            <a:r>
              <a:rPr lang="en-GB" dirty="0"/>
              <a:t>Educational Supervisor via University of East Anglia 2018</a:t>
            </a:r>
          </a:p>
          <a:p>
            <a:pPr>
              <a:defRPr/>
            </a:pPr>
            <a:r>
              <a:rPr lang="en-GB" dirty="0"/>
              <a:t>Education and Training Specialist Technician</a:t>
            </a:r>
          </a:p>
          <a:p>
            <a:pPr>
              <a:defRPr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12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1923" t="36982" r="34763" b="31953"/>
          <a:stretch/>
        </p:blipFill>
        <p:spPr bwMode="auto">
          <a:xfrm>
            <a:off x="9128557" y="1494330"/>
            <a:ext cx="288032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541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further information or to arrange a visit please contact</a:t>
            </a:r>
          </a:p>
          <a:p>
            <a:endParaRPr lang="en-GB" dirty="0"/>
          </a:p>
          <a:p>
            <a:pPr marL="457189" lvl="1" indent="0">
              <a:buNone/>
            </a:pPr>
            <a:r>
              <a:rPr lang="en-GB" dirty="0"/>
              <a:t>Chloe Chapman via email </a:t>
            </a:r>
            <a:r>
              <a:rPr lang="en-GB" dirty="0">
                <a:hlinkClick r:id="rId2"/>
              </a:rPr>
              <a:t>chloechapman@nhs.net</a:t>
            </a:r>
            <a:r>
              <a:rPr lang="en-GB" dirty="0"/>
              <a:t> </a:t>
            </a:r>
          </a:p>
          <a:p>
            <a:pPr marL="457189" lvl="1" indent="0">
              <a:buNone/>
            </a:pPr>
            <a:endParaRPr lang="en-GB" dirty="0"/>
          </a:p>
          <a:p>
            <a:pPr marL="400048" indent="-342900"/>
            <a:r>
              <a:rPr lang="en-GB" dirty="0"/>
              <a:t>Trust website </a:t>
            </a:r>
            <a:r>
              <a:rPr lang="en-GB" dirty="0">
                <a:hlinkClick r:id="rId3"/>
              </a:rPr>
              <a:t>https://www.enherts-tr.nhs.uk/services/pharmacy/</a:t>
            </a:r>
            <a:r>
              <a:rPr lang="en-GB" dirty="0"/>
              <a:t> for more information</a:t>
            </a:r>
          </a:p>
          <a:p>
            <a:pPr marL="400048" indent="-342900"/>
            <a:endParaRPr lang="en-GB" dirty="0"/>
          </a:p>
          <a:p>
            <a:pPr marL="400048" indent="-342900"/>
            <a:r>
              <a:rPr lang="en-GB" dirty="0"/>
              <a:t>Twitter @</a:t>
            </a:r>
            <a:r>
              <a:rPr lang="en-GB" dirty="0" err="1"/>
              <a:t>pharmacyENHT</a:t>
            </a:r>
            <a:r>
              <a:rPr lang="en-GB" dirty="0"/>
              <a:t> for Trust news and events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1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D6206-04FD-E947-8834-9CEB4002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FCDCE-A569-954D-9B29-83BEAA1D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defRPr/>
            </a:pPr>
            <a:r>
              <a:rPr lang="en-GB" altLang="en-US" sz="2000" dirty="0">
                <a:cs typeface="Arial" charset="0"/>
              </a:rPr>
              <a:t>Where are we?</a:t>
            </a:r>
          </a:p>
          <a:p>
            <a:pPr marL="342900" indent="-342900">
              <a:defRPr/>
            </a:pPr>
            <a:r>
              <a:rPr lang="en-GB" altLang="en-US" sz="2000" dirty="0">
                <a:cs typeface="Arial" charset="0"/>
              </a:rPr>
              <a:t>Our Trust</a:t>
            </a:r>
          </a:p>
          <a:p>
            <a:pPr marL="342900" indent="-342900">
              <a:defRPr/>
            </a:pPr>
            <a:r>
              <a:rPr lang="en-GB" altLang="en-US" sz="2000" dirty="0">
                <a:cs typeface="Arial" charset="0"/>
              </a:rPr>
              <a:t>Where do our pharmacy staff work</a:t>
            </a:r>
          </a:p>
          <a:p>
            <a:pPr marL="342900" indent="-342900">
              <a:defRPr/>
            </a:pPr>
            <a:r>
              <a:rPr lang="en-GB" altLang="en-US" sz="2000" dirty="0">
                <a:cs typeface="Arial" charset="0"/>
              </a:rPr>
              <a:t>Apprenticeship programs: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cs typeface="Arial" charset="0"/>
              </a:rPr>
              <a:t>Pre-registration Trainee Pharmacy Technicians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cs typeface="Arial" charset="0"/>
              </a:rPr>
              <a:t>Pharmacy Support Workers - Level 2 Apprenticeship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cs typeface="Arial" charset="0"/>
              </a:rPr>
              <a:t>Science Manufacturing Technician Apprentices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cs typeface="Arial" charset="0"/>
              </a:rPr>
              <a:t>Science Manufacturing Process Operative – Level 2 Apprenticeship</a:t>
            </a:r>
          </a:p>
          <a:p>
            <a:pPr marL="342900" indent="-342900">
              <a:defRPr/>
            </a:pPr>
            <a:r>
              <a:rPr lang="en-GB" altLang="en-US" sz="2000" dirty="0">
                <a:cs typeface="Arial" charset="0"/>
              </a:rPr>
              <a:t>Support from specialist staff</a:t>
            </a:r>
          </a:p>
          <a:p>
            <a:pPr marL="342900" indent="-342900">
              <a:defRPr/>
            </a:pPr>
            <a:r>
              <a:rPr lang="en-GB" altLang="en-US" sz="2000" dirty="0">
                <a:cs typeface="Arial" charset="0"/>
              </a:rPr>
              <a:t>Our designated Educational Supervisor</a:t>
            </a:r>
          </a:p>
          <a:p>
            <a:pPr marL="285750" indent="-285750">
              <a:defRPr/>
            </a:pPr>
            <a:r>
              <a:rPr lang="en-GB" altLang="en-US" sz="2000" dirty="0">
                <a:cs typeface="Arial" charset="0"/>
              </a:rPr>
              <a:t> Contact </a:t>
            </a:r>
            <a:r>
              <a:rPr lang="en-GB" altLang="en-US" sz="2000" dirty="0" smtClean="0">
                <a:cs typeface="Arial" charset="0"/>
              </a:rPr>
              <a:t>Information</a:t>
            </a:r>
            <a:endParaRPr lang="en-GB" altLang="en-US" sz="2000" dirty="0"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546EE9-AC83-034C-9000-528D825BB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87387"/>
            <a:ext cx="2743200" cy="365125"/>
          </a:xfrm>
          <a:prstGeom prst="rect">
            <a:avLst/>
          </a:prstGeom>
        </p:spPr>
        <p:txBody>
          <a:bodyPr/>
          <a:lstStyle/>
          <a:p>
            <a:fld id="{929B3157-C5D2-6844-A0D4-9DA1720871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4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51" y="1418408"/>
            <a:ext cx="3217181" cy="295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32" y="1034085"/>
            <a:ext cx="4339808" cy="33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862" y="4617729"/>
            <a:ext cx="11486616" cy="1569658"/>
          </a:xfrm>
          <a:prstGeom prst="rect">
            <a:avLst/>
          </a:prstGeom>
          <a:solidFill>
            <a:srgbClr val="79DC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Stevenage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 rural location close to Stevenage town centre.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historic towns – St Albans, Hitchin and Hertford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 from central London, regular trains to Kings Cross and St Pancras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access to London, Cambridge, Oxford and  M1, M25 and M11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6527" y="263921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Hertfordshire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160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9260541" cy="5957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East and North Hertfordshire NHS Trust – Lister Hospital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Image result for lister hospital stevenage">
            <a:extLst>
              <a:ext uri="{FF2B5EF4-FFF2-40B4-BE49-F238E27FC236}">
                <a16:creationId xmlns:a16="http://schemas.microsoft.com/office/drawing/2014/main" xmlns="" id="{17215C7E-E837-490B-B6CA-5C643585A2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9" y="1244320"/>
            <a:ext cx="2857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556" y="1472699"/>
            <a:ext cx="3747155" cy="387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7680588" y="980728"/>
            <a:ext cx="4321605" cy="5616624"/>
          </a:xfrm>
          <a:prstGeom prst="rect">
            <a:avLst/>
          </a:prstGeom>
          <a:solidFill>
            <a:srgbClr val="8FE2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Hertfordshire &amp; West Essex Integrated Care System 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(ICS)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Lister Hospital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Princess Alexander Hospital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Watford General Hospital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PCN’s 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Trusts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Trusts</a:t>
            </a:r>
          </a:p>
          <a:p>
            <a:pPr lvl="1"/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 FACTS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after Joseph Lister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antiseptics in surgery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Listerine mouthwash </a:t>
            </a:r>
          </a:p>
          <a:p>
            <a:pPr lvl="1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Listeria genus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5" y="3789040"/>
            <a:ext cx="31735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730 bed Acute Trust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Renal specialist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dialysis unit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Urology – robotic surgery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160 pharmacy staff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60 Pharmacists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70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 our pharmacy staff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Dispensary</a:t>
            </a:r>
          </a:p>
          <a:p>
            <a:r>
              <a:rPr lang="en-GB" dirty="0"/>
              <a:t>Ward based – patient facing</a:t>
            </a:r>
          </a:p>
          <a:p>
            <a:r>
              <a:rPr lang="en-GB" dirty="0"/>
              <a:t>Pharmacy hubs – providing a dispensing service at ward level</a:t>
            </a:r>
          </a:p>
          <a:p>
            <a:r>
              <a:rPr lang="en-GB" dirty="0"/>
              <a:t>Aseptics – includes making chemotherapy dose</a:t>
            </a:r>
          </a:p>
          <a:p>
            <a:r>
              <a:rPr lang="en-GB" dirty="0"/>
              <a:t>Patient safety</a:t>
            </a:r>
          </a:p>
          <a:p>
            <a:r>
              <a:rPr lang="en-GB" dirty="0"/>
              <a:t>Procurement</a:t>
            </a:r>
          </a:p>
          <a:p>
            <a:r>
              <a:rPr lang="en-GB" dirty="0"/>
              <a:t>Stock distribution</a:t>
            </a:r>
          </a:p>
          <a:p>
            <a:r>
              <a:rPr lang="en-GB" dirty="0"/>
              <a:t>Homecare</a:t>
            </a:r>
          </a:p>
          <a:p>
            <a:r>
              <a:rPr lang="en-GB" dirty="0"/>
              <a:t>Clinical trials</a:t>
            </a:r>
          </a:p>
          <a:p>
            <a:r>
              <a:rPr lang="en-GB" dirty="0"/>
              <a:t>IT and electronic prescribing</a:t>
            </a:r>
          </a:p>
          <a:p>
            <a:r>
              <a:rPr lang="en-GB" dirty="0"/>
              <a:t>Antimicrobials</a:t>
            </a:r>
          </a:p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5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Apprenticeship programmes – PTPT part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defTabSz="914104">
              <a:buNone/>
              <a:defRPr/>
            </a:pPr>
            <a:r>
              <a:rPr lang="en-US" dirty="0"/>
              <a:t>Pre-registration Trainee Pharmacy Technicians(PTPTs) 2 year duration:</a:t>
            </a:r>
          </a:p>
          <a:p>
            <a:pPr marL="0" indent="0" defTabSz="914104">
              <a:buNone/>
              <a:defRPr/>
            </a:pPr>
            <a:endParaRPr lang="en-US" dirty="0"/>
          </a:p>
          <a:p>
            <a:pPr marL="0" indent="0" defTabSz="914104">
              <a:buNone/>
              <a:defRPr/>
            </a:pPr>
            <a:r>
              <a:rPr lang="en-US" dirty="0"/>
              <a:t>We currently have 8 PTPTs</a:t>
            </a:r>
          </a:p>
          <a:p>
            <a:pPr marL="0" indent="0" defTabSz="914104">
              <a:buNone/>
              <a:defRPr/>
            </a:pPr>
            <a:endParaRPr lang="en-US" dirty="0"/>
          </a:p>
          <a:p>
            <a:pPr marL="0" indent="0" defTabSz="914104">
              <a:buNone/>
              <a:defRPr/>
            </a:pPr>
            <a:r>
              <a:rPr lang="en-US" dirty="0"/>
              <a:t>Year 1 focus includes: </a:t>
            </a:r>
          </a:p>
          <a:p>
            <a:pPr marL="0" indent="0" defTabSz="914104">
              <a:buNone/>
              <a:defRPr/>
            </a:pPr>
            <a:r>
              <a:rPr lang="en-US" dirty="0"/>
              <a:t>-labelling and dispensing all types of prescriptions -Rotations to different areas of the department</a:t>
            </a:r>
          </a:p>
          <a:p>
            <a:pPr marL="0" indent="0" defTabSz="914104">
              <a:buNone/>
              <a:defRPr/>
            </a:pPr>
            <a:r>
              <a:rPr lang="en-US" dirty="0"/>
              <a:t>-In-house patient counselling course</a:t>
            </a:r>
          </a:p>
          <a:p>
            <a:pPr marL="0" indent="0">
              <a:buNone/>
            </a:pPr>
            <a:r>
              <a:rPr lang="en-GB" dirty="0"/>
              <a:t>Year 2 focus includes:</a:t>
            </a:r>
          </a:p>
          <a:p>
            <a:pPr marL="0" indent="0">
              <a:buNone/>
            </a:pPr>
            <a:r>
              <a:rPr lang="en-GB" dirty="0"/>
              <a:t> -Accuracy checking accreditation -Medicines Management competencies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Apprentices will attend study days 10 study days per year and monthly online forums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Set evidences gathered throughout the course, 3 exams per year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5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 programmes – PTPT part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Support provided:</a:t>
            </a:r>
          </a:p>
          <a:p>
            <a:pPr marL="0" indent="0">
              <a:buNone/>
            </a:pPr>
            <a:r>
              <a:rPr lang="en-GB" dirty="0"/>
              <a:t>-In-house support provided: 20% off the job hours, this means for a full time member of staff equivalent of 7.5hours per week paid learning time.</a:t>
            </a:r>
          </a:p>
          <a:p>
            <a:pPr marL="0" indent="0">
              <a:buNone/>
            </a:pPr>
            <a:r>
              <a:rPr lang="en-GB" dirty="0"/>
              <a:t>-Fortnightly meetings with in-house educational supervisor</a:t>
            </a:r>
          </a:p>
          <a:p>
            <a:pPr marL="0" indent="0">
              <a:buNone/>
            </a:pPr>
            <a:r>
              <a:rPr lang="en-GB" dirty="0"/>
              <a:t>-12 weekly reviews with education provider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completion candidates will be able to register with the General Pharmaceutical Council. Eligible to apply for a permeant post as a Pharmacy Technician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Prerequisites: Must have GCSE grade 4 or above (or equivalent) in Maths, Science and English </a:t>
            </a:r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1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502588" cy="595770"/>
          </a:xfrm>
        </p:spPr>
        <p:txBody>
          <a:bodyPr>
            <a:normAutofit fontScale="90000"/>
          </a:bodyPr>
          <a:lstStyle/>
          <a:p>
            <a:r>
              <a:rPr lang="en-GB" dirty="0"/>
              <a:t>Apprenticeship programmes – </a:t>
            </a:r>
            <a:r>
              <a:rPr lang="en-GB" dirty="0" smtClean="0"/>
              <a:t>Pharmacy Support Worker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defTabSz="914104">
              <a:buNone/>
              <a:defRPr/>
            </a:pPr>
            <a:r>
              <a:rPr lang="en-US" dirty="0"/>
              <a:t>Pharmacy Support Worker Level 2 apprenticeship 15 month duration: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study day per month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Evidence is gathered in the workplace using written accounts, reflections and observations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completion candidates will meet General Pharmaceutical Council requirements, this is essential for this job role.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In-house support provided: 20% off the job hours, this means for a full time member of staff equivalent of 7.5hours per week paid learning time.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Prerequisites: candidate should have GCSE grade 4 or above (or equivalent) in Maths, Science and English Language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8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Apprenticeship programmes - SMT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defTabSz="914104">
              <a:buNone/>
              <a:defRPr/>
            </a:pPr>
            <a:r>
              <a:rPr lang="en-US" dirty="0"/>
              <a:t>Science Manufacturing Technician Apprentices (SMTs) 2 year duration:</a:t>
            </a:r>
          </a:p>
          <a:p>
            <a:pPr marL="0" indent="0" defTabSz="914104">
              <a:buNone/>
              <a:defRPr/>
            </a:pPr>
            <a:endParaRPr lang="en-US" dirty="0"/>
          </a:p>
          <a:p>
            <a:pPr marL="0" indent="0" defTabSz="914104">
              <a:buNone/>
              <a:defRPr/>
            </a:pPr>
            <a:r>
              <a:rPr lang="en-US" dirty="0"/>
              <a:t>We currently have 2 SMT Apprentices</a:t>
            </a:r>
          </a:p>
          <a:p>
            <a:pPr marL="0" indent="0" defTabSz="914104">
              <a:buNone/>
              <a:defRPr/>
            </a:pPr>
            <a:endParaRPr lang="en-US" dirty="0"/>
          </a:p>
          <a:p>
            <a:pPr marL="0" indent="0" defTabSz="914104">
              <a:buNone/>
              <a:defRPr/>
            </a:pPr>
            <a:r>
              <a:rPr lang="en-GB" dirty="0"/>
              <a:t>This is a new course where candidates gain a qualification whilst working in aseptics, one of the main roles in this area is the production and supply of chemotherapy doses.</a:t>
            </a:r>
          </a:p>
          <a:p>
            <a:pPr marL="0" indent="0" defTabSz="914104">
              <a:buNone/>
              <a:defRPr/>
            </a:pPr>
            <a:endParaRPr lang="en-GB" dirty="0"/>
          </a:p>
          <a:p>
            <a:pPr marL="0" indent="0" defTabSz="914104">
              <a:buNone/>
              <a:defRPr/>
            </a:pPr>
            <a:r>
              <a:rPr lang="en-GB" dirty="0"/>
              <a:t>1 study day per week, assignments and evidences gathered in the workplace.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 completion candidates will be able to register as a Science Manufacturing Technician. Eligible to apply for a permeant post as a Science Manufacturing Technician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Prerequisites: Must have GCSE grade 4 or above (or equivalent) in Maths, Science and English Language</a:t>
            </a:r>
          </a:p>
          <a:p>
            <a:pPr marL="0" indent="0">
              <a:buNone/>
            </a:pPr>
            <a:endParaRPr lang="en-GB" dirty="0"/>
          </a:p>
          <a:p>
            <a:pPr marL="0" indent="0" defTabSz="914104">
              <a:buNone/>
              <a:defRPr/>
            </a:pPr>
            <a:endParaRPr lang="en-US" dirty="0"/>
          </a:p>
          <a:p>
            <a:pPr marL="0" indent="0">
              <a:buNone/>
            </a:pPr>
            <a:endParaRPr lang="en-GB" b="1" dirty="0">
              <a:solidFill>
                <a:srgbClr val="330072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9B3157-C5D2-6844-A0D4-9DA1720871F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4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HT Colours">
      <a:dk1>
        <a:srgbClr val="000000"/>
      </a:dk1>
      <a:lt1>
        <a:srgbClr val="FFFFFF"/>
      </a:lt1>
      <a:dk2>
        <a:srgbClr val="415462"/>
      </a:dk2>
      <a:lt2>
        <a:srgbClr val="E8EDEE"/>
      </a:lt2>
      <a:accent1>
        <a:srgbClr val="005EB8"/>
      </a:accent1>
      <a:accent2>
        <a:srgbClr val="ED8B00"/>
      </a:accent2>
      <a:accent3>
        <a:srgbClr val="AC2473"/>
      </a:accent3>
      <a:accent4>
        <a:srgbClr val="330071"/>
      </a:accent4>
      <a:accent5>
        <a:srgbClr val="006747"/>
      </a:accent5>
      <a:accent6>
        <a:srgbClr val="00A9CE"/>
      </a:accent6>
      <a:hlink>
        <a:srgbClr val="005EB8"/>
      </a:hlink>
      <a:folHlink>
        <a:srgbClr val="00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918</Words>
  <Application>Microsoft Office PowerPoint</Application>
  <PresentationFormat>Custom</PresentationFormat>
  <Paragraphs>163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Contents</vt:lpstr>
      <vt:lpstr>Where are we?</vt:lpstr>
      <vt:lpstr>East and North Hertfordshire NHS Trust – Lister Hospital</vt:lpstr>
      <vt:lpstr>Where do our pharmacy staff work?</vt:lpstr>
      <vt:lpstr>Apprenticeship programmes – PTPT part 1</vt:lpstr>
      <vt:lpstr>Apprenticeship programmes – PTPT part 2</vt:lpstr>
      <vt:lpstr>Apprenticeship programmes – Pharmacy Support Worker</vt:lpstr>
      <vt:lpstr>Apprenticeship programmes - SMT</vt:lpstr>
      <vt:lpstr>Apprenticeship programmes - SMPO</vt:lpstr>
      <vt:lpstr>Support from specialist staff at Lister</vt:lpstr>
      <vt:lpstr>Pharmacy Technician Specialist – Education and Training Chloe Chapman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Thomas Wisdom</dc:creator>
  <cp:lastModifiedBy>Chloe Chapman</cp:lastModifiedBy>
  <cp:revision>34</cp:revision>
  <dcterms:created xsi:type="dcterms:W3CDTF">2022-02-01T13:14:32Z</dcterms:created>
  <dcterms:modified xsi:type="dcterms:W3CDTF">2024-02-20T14:57:42Z</dcterms:modified>
</cp:coreProperties>
</file>